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7" r:id="rId11"/>
    <p:sldId id="268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3814AC-C7D5-4AA6-BB8E-FC25670A786E}" type="datetimeFigureOut">
              <a:rPr lang="pl-PL" smtClean="0"/>
              <a:t>17.09.2018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e.gov.pl/" TargetMode="External"/><Relationship Id="rId2" Type="http://schemas.openxmlformats.org/officeDocument/2006/relationships/hyperlink" Target="http://www.cke.edu.p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4632" cy="2115666"/>
          </a:xfrm>
        </p:spPr>
        <p:txBody>
          <a:bodyPr>
            <a:noAutofit/>
          </a:bodyPr>
          <a:lstStyle/>
          <a:p>
            <a:pPr algn="ctr"/>
            <a:r>
              <a:rPr lang="pl-PL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 </a:t>
            </a:r>
            <a:r>
              <a:rPr lang="pl-PL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ÓSMOKLASISTY</a:t>
            </a:r>
            <a:endParaRPr lang="pl-PL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pl-PL" sz="9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6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terminy dodatkowe: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endParaRPr lang="pl-PL" dirty="0"/>
          </a:p>
          <a:p>
            <a:r>
              <a:rPr lang="pl-PL" sz="3200" dirty="0" smtClean="0"/>
              <a:t> </a:t>
            </a:r>
            <a:r>
              <a:rPr lang="pl-PL" sz="3200" dirty="0"/>
              <a:t>język polski – </a:t>
            </a:r>
            <a:r>
              <a:rPr lang="pl-PL" sz="3200" b="1" dirty="0"/>
              <a:t>3 czerwca 2019 r. </a:t>
            </a:r>
            <a:r>
              <a:rPr lang="pl-PL" sz="3200" dirty="0"/>
              <a:t>(poniedziałek) – </a:t>
            </a:r>
            <a:r>
              <a:rPr lang="pl-PL" sz="3200" b="1" dirty="0"/>
              <a:t>godz. 11:00 </a:t>
            </a:r>
            <a:endParaRPr lang="pl-PL" sz="3200" dirty="0"/>
          </a:p>
          <a:p>
            <a:endParaRPr lang="pl-PL" sz="3200" dirty="0"/>
          </a:p>
          <a:p>
            <a:r>
              <a:rPr lang="pl-PL" sz="3200" dirty="0" smtClean="0"/>
              <a:t> </a:t>
            </a:r>
            <a:r>
              <a:rPr lang="pl-PL" sz="3200" dirty="0"/>
              <a:t>matematyka – </a:t>
            </a:r>
            <a:r>
              <a:rPr lang="pl-PL" sz="3200" b="1" dirty="0"/>
              <a:t>4 czerwca 2019 r. </a:t>
            </a:r>
            <a:r>
              <a:rPr lang="pl-PL" sz="3200" dirty="0"/>
              <a:t>(wtorek) – </a:t>
            </a:r>
            <a:r>
              <a:rPr lang="pl-PL" sz="3200" b="1" dirty="0"/>
              <a:t>godz. 11:00 </a:t>
            </a:r>
            <a:endParaRPr lang="pl-PL" sz="3200" dirty="0"/>
          </a:p>
          <a:p>
            <a:endParaRPr lang="pl-PL" sz="3200" dirty="0"/>
          </a:p>
          <a:p>
            <a:r>
              <a:rPr lang="pl-PL" sz="3200" dirty="0" smtClean="0"/>
              <a:t> </a:t>
            </a:r>
            <a:r>
              <a:rPr lang="pl-PL" sz="3200" dirty="0"/>
              <a:t>język obcy nowożytny – </a:t>
            </a:r>
            <a:r>
              <a:rPr lang="pl-PL" sz="3200" b="1" dirty="0"/>
              <a:t>5 czerwca 2019 r. </a:t>
            </a:r>
            <a:r>
              <a:rPr lang="pl-PL" sz="3200" dirty="0"/>
              <a:t>(środa) – </a:t>
            </a:r>
            <a:r>
              <a:rPr lang="pl-PL" sz="3200" b="1" dirty="0"/>
              <a:t>godz. 11:00 </a:t>
            </a:r>
            <a:endParaRPr lang="pl-PL" sz="32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11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Do egzaminu ósmoklasisty w terminie dodatkowym przystępuje uczeń, który: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  <a:p>
            <a:pPr algn="just"/>
            <a:r>
              <a:rPr lang="pl-PL" dirty="0"/>
              <a:t>z przyczyn losowych lub zdrowotnych nie przystąpił do egzaminu ósmoklasisty z danego przedmiotu lub przedmiotów w terminie </a:t>
            </a:r>
            <a:r>
              <a:rPr lang="pl-PL" dirty="0" smtClean="0"/>
              <a:t>głównym,  </a:t>
            </a:r>
            <a:endParaRPr lang="pl-PL" dirty="0"/>
          </a:p>
          <a:p>
            <a:pPr algn="just"/>
            <a:r>
              <a:rPr lang="pl-PL" dirty="0" smtClean="0"/>
              <a:t>przerwał </a:t>
            </a:r>
            <a:r>
              <a:rPr lang="pl-PL" dirty="0"/>
              <a:t>lub któremu przerwano i unieważniono egzamin ósmoklasisty z danego przedmiotu lub przedmiotów w terminie głównym (również </a:t>
            </a:r>
            <a:r>
              <a:rPr lang="pl-PL" dirty="0" smtClean="0"/>
              <a:t>             z </a:t>
            </a:r>
            <a:r>
              <a:rPr lang="pl-PL" dirty="0"/>
              <a:t>przyczyn losowych lub zdrowotnych). </a:t>
            </a:r>
          </a:p>
          <a:p>
            <a:pPr algn="just"/>
            <a:r>
              <a:rPr lang="pl-PL" dirty="0"/>
              <a:t>uczeń, któremu dyrektor OKE lub dyrektor CKE unieważnił egzamin z danego przedmiotu lub przedmiotów. 	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50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Funkcje egzaminu Ósmoklasisty: 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/>
              <a:t>1. </a:t>
            </a:r>
            <a:r>
              <a:rPr lang="pl-PL" dirty="0" smtClean="0"/>
              <a:t>określenie poziomu </a:t>
            </a:r>
            <a:r>
              <a:rPr lang="pl-PL" dirty="0"/>
              <a:t>wykształcenia ogólnego uczniów w zakresie obowiązkowych przedmiotów egzaminacyjnych i </a:t>
            </a:r>
            <a:r>
              <a:rPr lang="pl-PL" dirty="0" smtClean="0"/>
              <a:t>zapewnienie </a:t>
            </a:r>
            <a:r>
              <a:rPr lang="pl-PL" dirty="0"/>
              <a:t>uczniowi, </a:t>
            </a:r>
            <a:r>
              <a:rPr lang="pl-PL" dirty="0" smtClean="0"/>
              <a:t>  </a:t>
            </a:r>
            <a:r>
              <a:rPr lang="pl-PL" dirty="0"/>
              <a:t>rodzicom, nauczycielom oraz władzom oświatowym informację </a:t>
            </a:r>
            <a:r>
              <a:rPr lang="pl-PL" dirty="0" smtClean="0"/>
              <a:t>zwrotnej </a:t>
            </a:r>
            <a:r>
              <a:rPr lang="pl-PL" dirty="0"/>
              <a:t>na temat tego poziomu wykształcenia</a:t>
            </a:r>
          </a:p>
          <a:p>
            <a:pPr algn="just"/>
            <a:r>
              <a:rPr lang="pl-PL" dirty="0"/>
              <a:t>2. </a:t>
            </a:r>
            <a:r>
              <a:rPr lang="pl-PL" dirty="0" smtClean="0"/>
              <a:t>zastąpienie egzaminu wstępnego </a:t>
            </a:r>
            <a:r>
              <a:rPr lang="pl-PL" dirty="0"/>
              <a:t>do szkół ponadpodstawowych, które wykorzystują wyniki egzaminu ósmoklasisty z poszczególnych przedmiotów jako kryteria w procesie rekrutacji, jeżeli liczba kandydatów jest większa niż liczba wolnych miejsc w danej szkole</a:t>
            </a:r>
          </a:p>
        </p:txBody>
      </p:sp>
    </p:spTree>
    <p:extLst>
      <p:ext uri="{BB962C8B-B14F-4D97-AF65-F5344CB8AC3E}">
        <p14:creationId xmlns:p14="http://schemas.microsoft.com/office/powerpoint/2010/main" val="33666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Ważna data: </a:t>
            </a:r>
            <a:endParaRPr lang="pl-P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  <a:p>
            <a:pPr algn="ctr"/>
            <a:r>
              <a:rPr lang="pl-PL" sz="3600" dirty="0"/>
              <a:t>Rodzice ucznia </a:t>
            </a:r>
            <a:r>
              <a:rPr lang="pl-PL" sz="3600" dirty="0" smtClean="0"/>
              <a:t> składają </a:t>
            </a:r>
            <a:r>
              <a:rPr lang="pl-PL" sz="3600" dirty="0"/>
              <a:t>dyrektorowi szkoły, nie później niż </a:t>
            </a:r>
            <a:r>
              <a:rPr lang="pl-PL" sz="3600" b="1" dirty="0"/>
              <a:t>do 1 października 2018 r.</a:t>
            </a:r>
            <a:r>
              <a:rPr lang="pl-PL" sz="3600" dirty="0"/>
              <a:t>, pisemną </a:t>
            </a:r>
            <a:r>
              <a:rPr lang="pl-PL" sz="3600" dirty="0" smtClean="0"/>
              <a:t>deklarację wskazującą </a:t>
            </a:r>
            <a:r>
              <a:rPr lang="pl-PL" sz="3600" dirty="0"/>
              <a:t>język obcy nowożytny, z </a:t>
            </a:r>
            <a:r>
              <a:rPr lang="pl-PL" sz="3600" dirty="0" smtClean="0"/>
              <a:t>którego uczeń przystąpi </a:t>
            </a:r>
            <a:r>
              <a:rPr lang="pl-PL" sz="3600" dirty="0"/>
              <a:t>do egzaminu </a:t>
            </a:r>
            <a:r>
              <a:rPr lang="pl-PL" sz="3600" dirty="0" smtClean="0"/>
              <a:t> ósmoklasisty </a:t>
            </a:r>
            <a:endParaRPr lang="pl-PL" sz="3600" dirty="0"/>
          </a:p>
          <a:p>
            <a:pPr algn="ctr"/>
            <a:endParaRPr lang="pl-PL" sz="3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do 15 stycznia 2019 r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pPr algn="ctr"/>
            <a:r>
              <a:rPr lang="pl-PL" sz="3600" dirty="0"/>
              <a:t>r</a:t>
            </a:r>
            <a:r>
              <a:rPr lang="pl-PL" sz="3600" dirty="0" smtClean="0"/>
              <a:t>odzice ucznia mogą </a:t>
            </a:r>
            <a:r>
              <a:rPr lang="pl-PL" sz="3600" dirty="0"/>
              <a:t>złożyć dyrektorowi </a:t>
            </a:r>
            <a:r>
              <a:rPr lang="pl-PL" sz="3600" dirty="0" smtClean="0"/>
              <a:t>szkoły pisemną </a:t>
            </a:r>
            <a:r>
              <a:rPr lang="pl-PL" sz="3600" dirty="0"/>
              <a:t>informację </a:t>
            </a:r>
            <a:r>
              <a:rPr lang="pl-PL" sz="3600" dirty="0" smtClean="0"/>
              <a:t>o  zmianie </a:t>
            </a:r>
            <a:r>
              <a:rPr lang="pl-PL" sz="3600" dirty="0"/>
              <a:t>języka obcego </a:t>
            </a:r>
            <a:r>
              <a:rPr lang="pl-PL" sz="3600" dirty="0" smtClean="0"/>
              <a:t>  nowożytnego </a:t>
            </a:r>
            <a:r>
              <a:rPr lang="pl-PL" sz="3600" dirty="0"/>
              <a:t>wskazanego w deklaracji na inny język obcy, którego uczeń </a:t>
            </a:r>
            <a:r>
              <a:rPr lang="pl-PL" sz="3600" dirty="0" smtClean="0"/>
              <a:t>  </a:t>
            </a:r>
            <a:r>
              <a:rPr lang="pl-PL" sz="3600" dirty="0"/>
              <a:t>uczył się </a:t>
            </a:r>
            <a:r>
              <a:rPr lang="pl-PL" sz="3600" dirty="0" smtClean="0"/>
              <a:t>w </a:t>
            </a:r>
            <a:r>
              <a:rPr lang="pl-PL" sz="3600" dirty="0"/>
              <a:t>ramach obowiązkowych zajęć </a:t>
            </a:r>
            <a:r>
              <a:rPr lang="pl-PL" sz="3600" dirty="0" smtClean="0"/>
              <a:t>edukacyjnych. </a:t>
            </a:r>
            <a:endParaRPr lang="pl-PL" sz="3600" dirty="0"/>
          </a:p>
          <a:p>
            <a:pPr marL="0" indent="0" algn="ctr">
              <a:buNone/>
            </a:pPr>
            <a:r>
              <a:rPr lang="pl-PL" dirty="0"/>
              <a:t>	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20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Z przystąpienia do egzaminu może być zwolniony: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/>
              <a:t>uczeń posiadający orzeczenie o potrzebie kształcenia specjalnego wydane ze względu na niepełnosprawności sprzężone inne niż niepełnosprawność </a:t>
            </a:r>
            <a:r>
              <a:rPr lang="pl-PL" b="1" dirty="0" smtClean="0"/>
              <a:t>intelektualna w </a:t>
            </a:r>
            <a:r>
              <a:rPr lang="pl-PL" b="1" dirty="0"/>
              <a:t>stopniu umiarkowanym lub znacznym.</a:t>
            </a:r>
            <a:r>
              <a:rPr lang="pl-PL" dirty="0"/>
              <a:t> Z wnioskiem </a:t>
            </a:r>
            <a:r>
              <a:rPr lang="pl-PL" dirty="0" smtClean="0"/>
              <a:t>                o </a:t>
            </a:r>
            <a:r>
              <a:rPr lang="pl-PL" dirty="0"/>
              <a:t>zwolnienie występują rodzice ucznia do dyrektora okręgowej komisji egzaminacyjnej. Wniosek musi być pozytywnie zaopiniowany przez dyrektora szkoły;</a:t>
            </a:r>
          </a:p>
          <a:p>
            <a:r>
              <a:rPr lang="pl-PL" b="1" dirty="0"/>
              <a:t>uczeń, który - ze względu na szczególny przypadek losowy lub zdrowotny - nie mógł przystąpić do egzaminu ani w terminie głównym, ani w terminie dodatkowym;</a:t>
            </a:r>
          </a:p>
          <a:p>
            <a:pPr algn="just"/>
            <a:r>
              <a:rPr lang="pl-PL" b="1" dirty="0"/>
              <a:t>uczeń, który jest laureatem </a:t>
            </a:r>
            <a:r>
              <a:rPr lang="pl-PL" b="1" dirty="0" smtClean="0"/>
              <a:t> konkursu przedmiotowego</a:t>
            </a:r>
            <a:r>
              <a:rPr lang="pl-PL" dirty="0" smtClean="0"/>
              <a:t> o </a:t>
            </a:r>
            <a:r>
              <a:rPr lang="pl-PL" dirty="0"/>
              <a:t>zasięgu wojewódzkim lub </a:t>
            </a:r>
            <a:r>
              <a:rPr lang="pl-PL" dirty="0" err="1"/>
              <a:t>ponadwojewódzkim</a:t>
            </a:r>
            <a:r>
              <a:rPr lang="pl-PL" dirty="0"/>
              <a:t>, organizowanego z zakresu jednego z przedmiotów objętych egzaminem </a:t>
            </a:r>
            <a:r>
              <a:rPr lang="pl-PL" dirty="0" smtClean="0"/>
              <a:t>ósmoklasisty.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30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DOSTOSOWANIE WARUNKÓW I FORM PRZEPROWADZANIA EGZAMINU DO INDYWIDUALNYCH POTRZEB 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UCZNIÓW.</a:t>
            </a:r>
            <a:endParaRPr lang="pl-P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algn="just"/>
            <a:r>
              <a:rPr lang="pl-PL" dirty="0"/>
              <a:t> </a:t>
            </a:r>
            <a:r>
              <a:rPr lang="pl-PL" dirty="0" smtClean="0"/>
              <a:t>uczniowie posiadający </a:t>
            </a:r>
            <a:r>
              <a:rPr lang="pl-PL" dirty="0"/>
              <a:t>orzeczenie o potrzebie kształcenia specjalnego wydane ze względu na </a:t>
            </a:r>
            <a:r>
              <a:rPr lang="pl-PL" dirty="0" smtClean="0"/>
              <a:t>niepełnosprawność, </a:t>
            </a:r>
          </a:p>
          <a:p>
            <a:pPr algn="just"/>
            <a:r>
              <a:rPr lang="pl-PL" dirty="0" smtClean="0"/>
              <a:t>Uczniowie posiadający </a:t>
            </a:r>
            <a:r>
              <a:rPr lang="pl-PL" dirty="0"/>
              <a:t>orzeczenie o potrzebie kształcenia specjalnego wydane ze względu na niedostosowanie społeczne lub zagrożenie niedostosowaniem </a:t>
            </a:r>
            <a:r>
              <a:rPr lang="pl-PL" dirty="0" smtClean="0"/>
              <a:t>społecznym,</a:t>
            </a:r>
          </a:p>
          <a:p>
            <a:pPr algn="just"/>
            <a:r>
              <a:rPr lang="pl-PL" dirty="0" smtClean="0"/>
              <a:t> uczniowie posiadający </a:t>
            </a:r>
            <a:r>
              <a:rPr lang="pl-PL" dirty="0"/>
              <a:t>orzeczenie o </a:t>
            </a:r>
            <a:r>
              <a:rPr lang="pl-PL" dirty="0" smtClean="0"/>
              <a:t>potrzebie indywidualnego nauczania,</a:t>
            </a:r>
          </a:p>
          <a:p>
            <a:pPr algn="just"/>
            <a:r>
              <a:rPr lang="pl-PL" dirty="0" smtClean="0"/>
              <a:t> uczniowie chory </a:t>
            </a:r>
            <a:r>
              <a:rPr lang="pl-PL" dirty="0"/>
              <a:t>lub niesprawny </a:t>
            </a:r>
            <a:r>
              <a:rPr lang="pl-PL" dirty="0" smtClean="0"/>
              <a:t>czasowo, </a:t>
            </a:r>
            <a:r>
              <a:rPr lang="pl-PL" dirty="0"/>
              <a:t>	</a:t>
            </a:r>
          </a:p>
          <a:p>
            <a:pPr marL="0" indent="0" algn="just">
              <a:buNone/>
            </a:pP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23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b="1" dirty="0">
                <a:solidFill>
                  <a:srgbClr val="FE8637">
                    <a:lumMod val="75000"/>
                  </a:srgbClr>
                </a:solidFill>
              </a:rPr>
              <a:t>DOSTOSOWANIE WARUNKÓW I FORM PRZEPROWADZANIA EGZAMINU DO INDYWIDUALNYCH POTRZEB UCZNIÓW.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Uczniowie posiadający </a:t>
            </a:r>
            <a:r>
              <a:rPr lang="pl-PL" dirty="0"/>
              <a:t>opinię poradni psychologiczno-pedagogicznej, w tym poradni </a:t>
            </a:r>
            <a:r>
              <a:rPr lang="pl-PL" dirty="0" smtClean="0"/>
              <a:t>specjalistycznej, </a:t>
            </a:r>
            <a:r>
              <a:rPr lang="pl-PL" dirty="0" smtClean="0"/>
              <a:t>                o </a:t>
            </a:r>
            <a:r>
              <a:rPr lang="pl-PL" dirty="0"/>
              <a:t>specyficznych trudnościach </a:t>
            </a:r>
            <a:r>
              <a:rPr lang="pl-PL" dirty="0" smtClean="0"/>
              <a:t> </a:t>
            </a:r>
            <a:r>
              <a:rPr lang="pl-PL" dirty="0" smtClean="0"/>
              <a:t>w </a:t>
            </a:r>
            <a:r>
              <a:rPr lang="pl-PL" dirty="0"/>
              <a:t>uczeniu się, w tym: </a:t>
            </a:r>
            <a:r>
              <a:rPr lang="pl-PL" dirty="0" smtClean="0"/>
              <a:t>                  z </a:t>
            </a:r>
            <a:r>
              <a:rPr lang="pl-PL" dirty="0"/>
              <a:t>dysleksją, dysgrafią, dysortografią, </a:t>
            </a:r>
            <a:r>
              <a:rPr lang="pl-PL" dirty="0" smtClean="0"/>
              <a:t>dyskalkulią,</a:t>
            </a:r>
          </a:p>
          <a:p>
            <a:pPr algn="just"/>
            <a:r>
              <a:rPr lang="pl-PL" dirty="0" smtClean="0"/>
              <a:t> uczniowie, którzy </a:t>
            </a:r>
            <a:r>
              <a:rPr lang="pl-PL" dirty="0"/>
              <a:t>w roku szkolnym 2018/2019 był objęty pomocą psychologiczno-pedagogiczną w szkole ze względu na: </a:t>
            </a:r>
            <a:r>
              <a:rPr lang="pl-PL" dirty="0" smtClean="0"/>
              <a:t>trudności </a:t>
            </a:r>
            <a:r>
              <a:rPr lang="pl-PL" dirty="0"/>
              <a:t>adaptacyjne związane </a:t>
            </a:r>
            <a:r>
              <a:rPr lang="pl-PL" dirty="0" smtClean="0"/>
              <a:t>                        z </a:t>
            </a:r>
            <a:r>
              <a:rPr lang="pl-PL" dirty="0"/>
              <a:t>wcześniejszym kształceniem za </a:t>
            </a:r>
            <a:r>
              <a:rPr lang="pl-PL" dirty="0" smtClean="0"/>
              <a:t>granicą, zaburzenia </a:t>
            </a:r>
            <a:r>
              <a:rPr lang="pl-PL" dirty="0"/>
              <a:t>komunikacji </a:t>
            </a:r>
            <a:r>
              <a:rPr lang="pl-PL" dirty="0" smtClean="0"/>
              <a:t>językowej, sytuację </a:t>
            </a:r>
            <a:r>
              <a:rPr lang="pl-PL" dirty="0"/>
              <a:t>kryzysową lub </a:t>
            </a:r>
            <a:r>
              <a:rPr lang="pl-PL" dirty="0" smtClean="0"/>
              <a:t>traumatyczną, </a:t>
            </a:r>
            <a:endParaRPr lang="pl-PL" dirty="0"/>
          </a:p>
          <a:p>
            <a:pPr algn="just"/>
            <a:r>
              <a:rPr lang="pl-PL" dirty="0" smtClean="0"/>
              <a:t>Uczniowie, o których </a:t>
            </a:r>
            <a:r>
              <a:rPr lang="pl-PL" dirty="0"/>
              <a:t>mowa w art. 165 ust. 1 </a:t>
            </a:r>
            <a:r>
              <a:rPr lang="pl-PL" dirty="0" smtClean="0"/>
              <a:t>ustawy                  </a:t>
            </a:r>
            <a:r>
              <a:rPr lang="pl-PL" dirty="0"/>
              <a:t>z dnia 14 grudnia 2016 r. </a:t>
            </a:r>
            <a:r>
              <a:rPr lang="pl-PL" i="1" dirty="0"/>
              <a:t>Prawo oświatowe </a:t>
            </a:r>
            <a:r>
              <a:rPr lang="pl-PL" dirty="0"/>
              <a:t>(cudzoziemiec</a:t>
            </a:r>
            <a:r>
              <a:rPr lang="pl-PL" dirty="0" smtClean="0"/>
              <a:t>), </a:t>
            </a:r>
            <a:r>
              <a:rPr lang="pl-PL" dirty="0"/>
              <a:t>któremu ograniczona znajomość języka polskiego utrudnia zrozumienie czytanego tekstu 	</a:t>
            </a:r>
          </a:p>
          <a:p>
            <a:endParaRPr lang="pl-PL" dirty="0"/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057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15616" y="836712"/>
            <a:ext cx="698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Do 20 listopada 2018 r. </a:t>
            </a:r>
            <a:r>
              <a:rPr lang="pl-PL" sz="3600" dirty="0"/>
              <a:t>dyrektor </a:t>
            </a:r>
            <a:r>
              <a:rPr lang="pl-PL" sz="3600" dirty="0" smtClean="0"/>
              <a:t>szkoły informuje na piśmie rodziców ucznia                                 o wskazanych  sposobach dostosowania </a:t>
            </a:r>
            <a:r>
              <a:rPr lang="pl-PL" sz="3600" dirty="0"/>
              <a:t>warunków </a:t>
            </a:r>
            <a:r>
              <a:rPr lang="pl-PL" sz="3600" dirty="0" smtClean="0"/>
              <a:t>                     i </a:t>
            </a:r>
            <a:r>
              <a:rPr lang="pl-PL" sz="3600" dirty="0"/>
              <a:t>formy </a:t>
            </a:r>
            <a:r>
              <a:rPr lang="pl-PL" sz="3600" dirty="0" smtClean="0"/>
              <a:t>przeprowadzania egzaminu ósmoklasisty do </a:t>
            </a:r>
            <a:r>
              <a:rPr lang="pl-PL" sz="3600" dirty="0"/>
              <a:t>potrzeb </a:t>
            </a:r>
            <a:r>
              <a:rPr lang="pl-PL" sz="3600" dirty="0" smtClean="0"/>
              <a:t>edukacyjnych                        i </a:t>
            </a:r>
            <a:r>
              <a:rPr lang="pl-PL" sz="3600" dirty="0"/>
              <a:t>możliwości psychofizycznych tego ucznia.</a:t>
            </a:r>
          </a:p>
        </p:txBody>
      </p:sp>
    </p:spTree>
    <p:extLst>
      <p:ext uri="{BB962C8B-B14F-4D97-AF65-F5344CB8AC3E}">
        <p14:creationId xmlns:p14="http://schemas.microsoft.com/office/powerpoint/2010/main" val="26788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764704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/>
              <a:t>Rodzice ucznia </a:t>
            </a:r>
            <a:r>
              <a:rPr lang="pl-PL" sz="4000" dirty="0" smtClean="0"/>
              <a:t> składają </a:t>
            </a:r>
            <a:r>
              <a:rPr lang="pl-PL" sz="4000" dirty="0"/>
              <a:t>oświadczenie o korzystaniu albo niekorzystaniu ze wskazanych sposobów dostosowania, </a:t>
            </a:r>
            <a:r>
              <a:rPr lang="pl-PL" sz="4000" dirty="0" smtClean="0"/>
              <a:t>  </a:t>
            </a:r>
          </a:p>
          <a:p>
            <a:pPr algn="ctr"/>
            <a:r>
              <a:rPr lang="pl-PL" sz="4000" dirty="0" smtClean="0"/>
              <a:t>nie </a:t>
            </a:r>
            <a:r>
              <a:rPr lang="pl-PL" sz="4000" dirty="0"/>
              <a:t>później niż </a:t>
            </a:r>
            <a:endParaRPr lang="pl-PL" sz="4000" dirty="0" smtClean="0"/>
          </a:p>
          <a:p>
            <a:pPr algn="ctr"/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do </a:t>
            </a: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  <a:t>23 listopada 2018 r.</a:t>
            </a:r>
            <a:r>
              <a:rPr lang="pl-PL" sz="4000" dirty="0"/>
              <a:t> </a:t>
            </a:r>
            <a:r>
              <a:rPr lang="pl-PL" sz="4000" dirty="0" smtClean="0"/>
              <a:t>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958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476672"/>
            <a:ext cx="79208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Egzamin ósmoklasisty obejmuje następujące przedmioty:</a:t>
            </a:r>
          </a:p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a. język polski</a:t>
            </a:r>
          </a:p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b. matematykę</a:t>
            </a:r>
          </a:p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c. język obcy nowożytny.</a:t>
            </a:r>
          </a:p>
          <a:p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3200" dirty="0"/>
          </a:p>
          <a:p>
            <a:pPr algn="ctr"/>
            <a:r>
              <a:rPr lang="pl-PL" sz="3600" dirty="0"/>
              <a:t>Egzamin ósmoklasisty z każdego przedmiotu jest przeprowadzany innego dnia. </a:t>
            </a:r>
          </a:p>
          <a:p>
            <a:r>
              <a:rPr lang="pl-PL" sz="3200" dirty="0"/>
              <a:t>	</a:t>
            </a:r>
          </a:p>
          <a:p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0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Strony internetowe przydatne uczniom i rodzicom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4000" dirty="0" smtClean="0">
                <a:hlinkClick r:id="rId2"/>
              </a:rPr>
              <a:t>www.cke.edu.pl</a:t>
            </a:r>
            <a:r>
              <a:rPr lang="pl-PL" sz="4000" dirty="0"/>
              <a:t> </a:t>
            </a:r>
            <a:r>
              <a:rPr lang="pl-PL" sz="4000" dirty="0" smtClean="0"/>
              <a:t> </a:t>
            </a:r>
          </a:p>
          <a:p>
            <a:r>
              <a:rPr lang="pl-PL" sz="4000" dirty="0" smtClean="0">
                <a:hlinkClick r:id="rId3"/>
              </a:rPr>
              <a:t>www.cke.gov.pl</a:t>
            </a:r>
            <a:r>
              <a:rPr lang="pl-PL" sz="4000" dirty="0" smtClean="0"/>
              <a:t> </a:t>
            </a:r>
          </a:p>
          <a:p>
            <a:endParaRPr lang="pl-PL" sz="4000" dirty="0"/>
          </a:p>
          <a:p>
            <a:pPr algn="just"/>
            <a:r>
              <a:rPr lang="pl-PL" sz="4000" dirty="0" smtClean="0"/>
              <a:t> w </a:t>
            </a:r>
            <a:r>
              <a:rPr lang="pl-PL" sz="4000" dirty="0"/>
              <a:t>zakładce poświęconej egzaminowi </a:t>
            </a:r>
            <a:r>
              <a:rPr lang="pl-PL" sz="4000" dirty="0" smtClean="0"/>
              <a:t>ósmoklasisty </a:t>
            </a:r>
            <a:r>
              <a:rPr lang="pl-PL" sz="4000" dirty="0"/>
              <a:t>dostępne są: </a:t>
            </a:r>
          </a:p>
          <a:p>
            <a:pPr marL="0" indent="0">
              <a:buNone/>
            </a:pPr>
            <a:r>
              <a:rPr lang="pl-PL" sz="4000" dirty="0" smtClean="0"/>
              <a:t>  a</a:t>
            </a:r>
            <a:r>
              <a:rPr lang="pl-PL" sz="4000" dirty="0"/>
              <a:t>. informatory o egzaminie ósmoklasisty </a:t>
            </a:r>
            <a:r>
              <a:rPr lang="pl-PL" sz="4000" dirty="0" smtClean="0"/>
              <a:t>   	od </a:t>
            </a:r>
            <a:r>
              <a:rPr lang="pl-PL" sz="4000" dirty="0"/>
              <a:t>roku szkolnego 2018/2019 </a:t>
            </a:r>
          </a:p>
          <a:p>
            <a:pPr marL="0" indent="0" algn="just">
              <a:buNone/>
            </a:pPr>
            <a:r>
              <a:rPr lang="pl-PL" sz="4000" dirty="0" smtClean="0"/>
              <a:t>  b</a:t>
            </a:r>
            <a:r>
              <a:rPr lang="pl-PL" sz="4000" dirty="0"/>
              <a:t>. przykładowe arkusze egzaminacyjne </a:t>
            </a:r>
          </a:p>
          <a:p>
            <a:pPr marL="0" indent="0">
              <a:buNone/>
            </a:pPr>
            <a:r>
              <a:rPr lang="pl-PL" sz="4000" dirty="0" smtClean="0"/>
              <a:t>  c</a:t>
            </a:r>
            <a:r>
              <a:rPr lang="pl-PL" sz="4000" dirty="0"/>
              <a:t>. od grudnia 2018 r. – arkusze próbne. </a:t>
            </a:r>
          </a:p>
          <a:p>
            <a:pPr marL="0" indent="0">
              <a:buNone/>
            </a:pPr>
            <a:r>
              <a:rPr lang="pl-PL" sz="4000" dirty="0"/>
              <a:t>	</a:t>
            </a:r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78389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2274838"/>
            <a:ext cx="51663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algn="ctr"/>
            <a:r>
              <a:rPr lang="pl-PL" sz="6600" b="1" dirty="0" smtClean="0">
                <a:solidFill>
                  <a:schemeClr val="accent1">
                    <a:lumMod val="75000"/>
                  </a:schemeClr>
                </a:solidFill>
              </a:rPr>
              <a:t>DZIĘKUJĘ  ZA UWAGĘ</a:t>
            </a:r>
            <a:endParaRPr lang="pl-PL" dirty="0"/>
          </a:p>
          <a:p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83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Egzamin z języka polskiego.</a:t>
            </a:r>
            <a:endParaRPr lang="pl-PL" sz="36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r>
              <a:rPr lang="pl-PL" b="1" dirty="0"/>
              <a:t>15 kwietnia 2019 r. </a:t>
            </a:r>
            <a:r>
              <a:rPr lang="pl-PL" dirty="0"/>
              <a:t>(poniedziałek) – </a:t>
            </a:r>
            <a:r>
              <a:rPr lang="pl-PL" b="1" dirty="0"/>
              <a:t>godz. 9:00 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b="1" dirty="0" smtClean="0"/>
              <a:t>Czas trwania egzaminu: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120 minut  </a:t>
            </a:r>
            <a:r>
              <a:rPr lang="pl-PL" dirty="0"/>
              <a:t>	</a:t>
            </a:r>
          </a:p>
          <a:p>
            <a:pPr algn="just"/>
            <a:r>
              <a:rPr lang="pl-PL" dirty="0" smtClean="0"/>
              <a:t> </a:t>
            </a:r>
            <a:r>
              <a:rPr lang="pl-PL" sz="2800" dirty="0" smtClean="0"/>
              <a:t>W przypadku uczniów z orzeczeniem do kształcenia specjalnego lub posiadających </a:t>
            </a:r>
            <a:r>
              <a:rPr lang="pl-PL" sz="2800" dirty="0"/>
              <a:t>posiadający opinię poradni psychologiczno-pedagogicznej, w tym poradni specjalistycznej, </a:t>
            </a:r>
            <a:r>
              <a:rPr lang="pl-PL" sz="2800" dirty="0" smtClean="0"/>
              <a:t>              o </a:t>
            </a:r>
            <a:r>
              <a:rPr lang="pl-PL" sz="2800" dirty="0"/>
              <a:t>specyficznych trudnościach w uczeniu się, </a:t>
            </a:r>
            <a:r>
              <a:rPr lang="pl-PL" sz="2800" dirty="0" smtClean="0"/>
              <a:t>        w </a:t>
            </a:r>
            <a:r>
              <a:rPr lang="pl-PL" sz="2800" dirty="0"/>
              <a:t>tym: z dysleksją, dysgrafią, dysortografią, </a:t>
            </a:r>
            <a:r>
              <a:rPr lang="pl-PL" sz="2800" dirty="0" smtClean="0"/>
              <a:t>dyskalkulią czas może być wydłużony                      o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nie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więcej niż o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60 minut czyli 180 minut.</a:t>
            </a:r>
            <a:r>
              <a:rPr lang="pl-PL" sz="2800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endParaRPr lang="pl-PL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dirty="0"/>
              <a:t>	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42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>
                <a:solidFill>
                  <a:prstClr val="black"/>
                </a:solidFill>
              </a:rPr>
              <a:t>Egzamin z </a:t>
            </a:r>
            <a:r>
              <a:rPr lang="pl-PL" sz="3600" b="1" dirty="0" smtClean="0">
                <a:solidFill>
                  <a:prstClr val="black"/>
                </a:solidFill>
              </a:rPr>
              <a:t>matematyki.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b="1" dirty="0"/>
              <a:t>16 kwietnia 2019 r. </a:t>
            </a:r>
            <a:r>
              <a:rPr lang="pl-PL" dirty="0"/>
              <a:t>(wtorek) – </a:t>
            </a:r>
            <a:r>
              <a:rPr lang="pl-PL" b="1" dirty="0"/>
              <a:t>godz. 9:00 </a:t>
            </a:r>
            <a:endParaRPr lang="pl-PL" dirty="0"/>
          </a:p>
          <a:p>
            <a:r>
              <a:rPr lang="pl-PL" dirty="0" smtClean="0"/>
              <a:t>Czas trwania: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100 minut </a:t>
            </a:r>
          </a:p>
          <a:p>
            <a:pPr algn="just"/>
            <a:r>
              <a:rPr lang="pl-PL" sz="2600" dirty="0">
                <a:solidFill>
                  <a:prstClr val="black"/>
                </a:solidFill>
              </a:rPr>
              <a:t>W przypadku uczniów z orzeczeniem do kształcenia specjalnego lub posiadających posiadający opinię poradni psychologiczno-pedagogicznej, w tym poradni specjalistycznej,               o specyficznych trudnościach w uczeniu się,            w tym: z dysleksją, dysgrafią, dysortografią, dyskalkulią czas może być wydłużony                      o </a:t>
            </a:r>
            <a:r>
              <a:rPr lang="pl-PL" sz="2600" b="1" dirty="0">
                <a:solidFill>
                  <a:srgbClr val="FE8637">
                    <a:lumMod val="75000"/>
                  </a:srgbClr>
                </a:solidFill>
              </a:rPr>
              <a:t>nie więcej niż o </a:t>
            </a:r>
            <a:r>
              <a:rPr lang="pl-PL" sz="2600" b="1" dirty="0" smtClean="0">
                <a:solidFill>
                  <a:srgbClr val="FE8637">
                    <a:lumMod val="75000"/>
                  </a:srgbClr>
                </a:solidFill>
              </a:rPr>
              <a:t>50 </a:t>
            </a:r>
            <a:r>
              <a:rPr lang="pl-PL" sz="2600" b="1" dirty="0">
                <a:solidFill>
                  <a:srgbClr val="FE8637">
                    <a:lumMod val="75000"/>
                  </a:srgbClr>
                </a:solidFill>
              </a:rPr>
              <a:t>minut czyli </a:t>
            </a:r>
            <a:r>
              <a:rPr lang="pl-PL" sz="2600" b="1" dirty="0" smtClean="0">
                <a:solidFill>
                  <a:srgbClr val="FE8637">
                    <a:lumMod val="75000"/>
                  </a:srgbClr>
                </a:solidFill>
              </a:rPr>
              <a:t>150 </a:t>
            </a:r>
            <a:r>
              <a:rPr lang="pl-PL" sz="2600" b="1" dirty="0">
                <a:solidFill>
                  <a:srgbClr val="FE8637">
                    <a:lumMod val="75000"/>
                  </a:srgbClr>
                </a:solidFill>
              </a:rPr>
              <a:t>minut.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50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prstClr val="black"/>
                </a:solidFill>
              </a:rPr>
              <a:t>Egzamin z </a:t>
            </a:r>
            <a:r>
              <a:rPr lang="pl-PL" sz="3200" b="1" dirty="0" smtClean="0">
                <a:solidFill>
                  <a:prstClr val="black"/>
                </a:solidFill>
              </a:rPr>
              <a:t>języka obcego nowożytnego.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 smtClean="0"/>
              <a:t>17 </a:t>
            </a:r>
            <a:r>
              <a:rPr lang="pl-PL" b="1" dirty="0"/>
              <a:t>kwietnia 2019 r. </a:t>
            </a:r>
            <a:r>
              <a:rPr lang="pl-PL" dirty="0" smtClean="0"/>
              <a:t>(środa) </a:t>
            </a:r>
            <a:r>
              <a:rPr lang="pl-PL" dirty="0"/>
              <a:t>– </a:t>
            </a:r>
            <a:r>
              <a:rPr lang="pl-PL" b="1" dirty="0"/>
              <a:t>godz. 9:00 </a:t>
            </a:r>
            <a:endParaRPr lang="pl-PL" dirty="0"/>
          </a:p>
          <a:p>
            <a:r>
              <a:rPr lang="pl-PL" dirty="0"/>
              <a:t>Czas trwania: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90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minut </a:t>
            </a:r>
          </a:p>
          <a:p>
            <a:pPr algn="just"/>
            <a:r>
              <a:rPr lang="pl-PL" dirty="0">
                <a:solidFill>
                  <a:prstClr val="black"/>
                </a:solidFill>
              </a:rPr>
              <a:t>W przypadku uczniów z orzeczeniem do kształcenia specjalnego lub posiadających posiadający opinię poradni psychologiczno-pedagogicznej, w tym poradni specjalistycznej,               o specyficznych trudnościach w uczeniu się,            w tym: z dysleksją, dysgrafią, dysortografią, dyskalkulią czas może być wydłużony                      o </a:t>
            </a:r>
            <a:r>
              <a:rPr lang="pl-PL" b="1" dirty="0">
                <a:solidFill>
                  <a:srgbClr val="FE8637">
                    <a:lumMod val="75000"/>
                  </a:srgbClr>
                </a:solidFill>
              </a:rPr>
              <a:t>nie więcej niż o </a:t>
            </a:r>
            <a:r>
              <a:rPr lang="pl-PL" b="1" dirty="0" smtClean="0">
                <a:solidFill>
                  <a:srgbClr val="FE8637">
                    <a:lumMod val="75000"/>
                  </a:srgbClr>
                </a:solidFill>
              </a:rPr>
              <a:t>45 </a:t>
            </a:r>
            <a:r>
              <a:rPr lang="pl-PL" b="1" dirty="0">
                <a:solidFill>
                  <a:srgbClr val="FE8637">
                    <a:lumMod val="75000"/>
                  </a:srgbClr>
                </a:solidFill>
              </a:rPr>
              <a:t>minut czyli </a:t>
            </a:r>
            <a:r>
              <a:rPr lang="pl-PL" b="1" dirty="0" smtClean="0">
                <a:solidFill>
                  <a:srgbClr val="FE8637">
                    <a:lumMod val="75000"/>
                  </a:srgbClr>
                </a:solidFill>
              </a:rPr>
              <a:t>135 </a:t>
            </a:r>
            <a:r>
              <a:rPr lang="pl-PL" b="1" dirty="0">
                <a:solidFill>
                  <a:srgbClr val="FE8637">
                    <a:lumMod val="75000"/>
                  </a:srgbClr>
                </a:solidFill>
              </a:rPr>
              <a:t>minut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629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15616" y="1412776"/>
            <a:ext cx="6120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600" dirty="0"/>
              <a:t>Do czasu trwania egzaminu ósmoklasisty z każdego przedmiotu nie wlicza się czasu przeznaczonego na sprawdzenie przez ucznia poprawności przeniesienia odpowiedzi na kartę odpowiedzi </a:t>
            </a: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(5 minut).</a:t>
            </a:r>
          </a:p>
        </p:txBody>
      </p:sp>
    </p:spTree>
    <p:extLst>
      <p:ext uri="{BB962C8B-B14F-4D97-AF65-F5344CB8AC3E}">
        <p14:creationId xmlns:p14="http://schemas.microsoft.com/office/powerpoint/2010/main" val="380843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0223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chemeClr val="tx1"/>
                </a:solidFill>
              </a:rPr>
              <a:t>Termin ogłaszania wyników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pl-PL" sz="8800" b="1" dirty="0" smtClean="0"/>
          </a:p>
          <a:p>
            <a:pPr algn="ctr"/>
            <a:r>
              <a:rPr lang="pl-PL" sz="8800" b="1" dirty="0" smtClean="0"/>
              <a:t>14 </a:t>
            </a:r>
            <a:r>
              <a:rPr lang="pl-PL" sz="8800" b="1" dirty="0"/>
              <a:t>czerwca 2019 r. </a:t>
            </a: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79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chemeClr val="tx1"/>
                </a:solidFill>
              </a:rPr>
              <a:t>Termin przekazania szkołom wyników i zaświadczeń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pl-PL" i="1" dirty="0" smtClean="0"/>
              <a:t> </a:t>
            </a:r>
          </a:p>
          <a:p>
            <a:pPr algn="ctr"/>
            <a:r>
              <a:rPr lang="pl-PL" sz="8800" b="1" dirty="0" smtClean="0"/>
              <a:t>14 czerwca</a:t>
            </a:r>
          </a:p>
          <a:p>
            <a:pPr marL="0" indent="0" algn="ctr">
              <a:buNone/>
            </a:pPr>
            <a:r>
              <a:rPr lang="pl-PL" sz="8800" b="1" dirty="0" smtClean="0"/>
              <a:t> </a:t>
            </a:r>
            <a:r>
              <a:rPr lang="pl-PL" sz="8800" b="1" dirty="0"/>
              <a:t>2019 r. </a:t>
            </a:r>
            <a:r>
              <a:rPr lang="pl-PL" sz="8800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1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>
                <a:solidFill>
                  <a:schemeClr val="tx1"/>
                </a:solidFill>
              </a:rPr>
              <a:t/>
            </a:r>
            <a:br>
              <a:rPr lang="pl-PL" sz="4000" b="1" dirty="0" smtClean="0">
                <a:solidFill>
                  <a:schemeClr val="tx1"/>
                </a:solidFill>
              </a:rPr>
            </a:br>
            <a:r>
              <a:rPr lang="pl-PL" sz="4000" b="1" dirty="0">
                <a:solidFill>
                  <a:schemeClr val="tx1"/>
                </a:solidFill>
              </a:rPr>
              <a:t/>
            </a:r>
            <a:br>
              <a:rPr lang="pl-PL" sz="4000" b="1" dirty="0">
                <a:solidFill>
                  <a:schemeClr val="tx1"/>
                </a:solidFill>
              </a:rPr>
            </a:br>
            <a:r>
              <a:rPr lang="pl-PL" sz="4000" b="1" dirty="0" smtClean="0">
                <a:solidFill>
                  <a:schemeClr val="tx1"/>
                </a:solidFill>
              </a:rPr>
              <a:t/>
            </a:r>
            <a:br>
              <a:rPr lang="pl-PL" sz="4000" b="1" dirty="0" smtClean="0">
                <a:solidFill>
                  <a:schemeClr val="tx1"/>
                </a:solidFill>
              </a:rPr>
            </a:br>
            <a:r>
              <a:rPr lang="pl-PL" sz="4000" b="1" dirty="0">
                <a:solidFill>
                  <a:schemeClr val="tx1"/>
                </a:solidFill>
              </a:rPr>
              <a:t/>
            </a:r>
            <a:br>
              <a:rPr lang="pl-PL" sz="4000" b="1" dirty="0">
                <a:solidFill>
                  <a:schemeClr val="tx1"/>
                </a:solidFill>
              </a:rPr>
            </a:br>
            <a:r>
              <a:rPr lang="pl-PL" sz="4000" b="1" dirty="0" smtClean="0">
                <a:solidFill>
                  <a:schemeClr val="tx1"/>
                </a:solidFill>
              </a:rPr>
              <a:t>Termin </a:t>
            </a:r>
            <a:r>
              <a:rPr lang="pl-PL" sz="4000" b="1" dirty="0">
                <a:solidFill>
                  <a:schemeClr val="tx1"/>
                </a:solidFill>
              </a:rPr>
              <a:t>wydania zaświadczeń oraz informacji zdającym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pl-PL" sz="8800" b="1" dirty="0" smtClean="0"/>
          </a:p>
          <a:p>
            <a:pPr algn="ctr"/>
            <a:r>
              <a:rPr lang="pl-PL" sz="8800" b="1" dirty="0" smtClean="0"/>
              <a:t>21 </a:t>
            </a:r>
            <a:r>
              <a:rPr lang="pl-PL" sz="8800" b="1" dirty="0"/>
              <a:t>czerwca 2019 r. </a:t>
            </a: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63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349</TotalTime>
  <Words>873</Words>
  <Application>Microsoft Office PowerPoint</Application>
  <PresentationFormat>Pokaz na ekranie (4:3)</PresentationFormat>
  <Paragraphs>92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5" baseType="lpstr">
      <vt:lpstr>Century Schoolbook</vt:lpstr>
      <vt:lpstr>Wingdings</vt:lpstr>
      <vt:lpstr>Wingdings 2</vt:lpstr>
      <vt:lpstr>Wykusz</vt:lpstr>
      <vt:lpstr>EGZAMIN ÓSMOKLASISTY</vt:lpstr>
      <vt:lpstr>Prezentacja programu PowerPoint</vt:lpstr>
      <vt:lpstr>Egzamin z języka polskiego.</vt:lpstr>
      <vt:lpstr>Egzamin z matematyki.</vt:lpstr>
      <vt:lpstr>Egzamin z języka obcego nowożytnego.</vt:lpstr>
      <vt:lpstr>Prezentacja programu PowerPoint</vt:lpstr>
      <vt:lpstr>Termin ogłaszania wyników egzaminu ósmoklasisty</vt:lpstr>
      <vt:lpstr>Termin przekazania szkołom wyników i zaświadczeń</vt:lpstr>
      <vt:lpstr>    Termin wydania zaświadczeń oraz informacji zdającym</vt:lpstr>
      <vt:lpstr>terminy dodatkowe:  </vt:lpstr>
      <vt:lpstr>Do egzaminu ósmoklasisty w terminie dodatkowym przystępuje uczeń, który:</vt:lpstr>
      <vt:lpstr>Funkcje egzaminu Ósmoklasisty: </vt:lpstr>
      <vt:lpstr>Ważna data: </vt:lpstr>
      <vt:lpstr>do 15 stycznia 2019 r.</vt:lpstr>
      <vt:lpstr>Z przystąpienia do egzaminu może być zwolniony:</vt:lpstr>
      <vt:lpstr>DOSTOSOWANIE WARUNKÓW I FORM PRZEPROWADZANIA EGZAMINU DO INDYWIDUALNYCH POTRZEB UCZNIÓW.</vt:lpstr>
      <vt:lpstr>DOSTOSOWANIE WARUNKÓW I FORM PRZEPROWADZANIA EGZAMINU DO INDYWIDUALNYCH POTRZEB UCZNIÓW.</vt:lpstr>
      <vt:lpstr>Prezentacja programu PowerPoint</vt:lpstr>
      <vt:lpstr>Prezentacja programu PowerPoint</vt:lpstr>
      <vt:lpstr>Strony internetowe przydatne uczniom i rodzicom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Agata</dc:creator>
  <cp:lastModifiedBy>Admin</cp:lastModifiedBy>
  <cp:revision>18</cp:revision>
  <dcterms:created xsi:type="dcterms:W3CDTF">2018-09-12T18:24:54Z</dcterms:created>
  <dcterms:modified xsi:type="dcterms:W3CDTF">2018-09-17T12:21:01Z</dcterms:modified>
</cp:coreProperties>
</file>